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  <p:sldMasterId id="2147483675" r:id="rId6"/>
    <p:sldMasterId id="214748368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</p:sldIdLst>
  <p:sldSz cy="5143500" cx="9144000"/>
  <p:notesSz cx="6858000" cy="9144000"/>
  <p:embeddedFontLst>
    <p:embeddedFont>
      <p:font typeface="Montserrat"/>
      <p:regular r:id="rId63"/>
      <p:bold r:id="rId64"/>
      <p:italic r:id="rId65"/>
      <p:boldItalic r:id="rId66"/>
    </p:embeddedFont>
    <p:embeddedFont>
      <p:font typeface="Montserrat ExtraBold"/>
      <p:bold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9" roundtripDataSignature="AMtx7mgR10FZpUC63bE6Rzndm6URL8QA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font" Target="fonts/Montserrat-bold.fntdata"/><Relationship Id="rId63" Type="http://schemas.openxmlformats.org/officeDocument/2006/relationships/font" Target="fonts/Montserrat-regular.fntdata"/><Relationship Id="rId22" Type="http://schemas.openxmlformats.org/officeDocument/2006/relationships/slide" Target="slides/slide14.xml"/><Relationship Id="rId66" Type="http://schemas.openxmlformats.org/officeDocument/2006/relationships/font" Target="fonts/Montserrat-boldItalic.fntdata"/><Relationship Id="rId21" Type="http://schemas.openxmlformats.org/officeDocument/2006/relationships/slide" Target="slides/slide13.xml"/><Relationship Id="rId65" Type="http://schemas.openxmlformats.org/officeDocument/2006/relationships/font" Target="fonts/Montserrat-italic.fntdata"/><Relationship Id="rId24" Type="http://schemas.openxmlformats.org/officeDocument/2006/relationships/slide" Target="slides/slide16.xml"/><Relationship Id="rId68" Type="http://schemas.openxmlformats.org/officeDocument/2006/relationships/font" Target="fonts/MontserratExtraBold-boldItalic.fntdata"/><Relationship Id="rId23" Type="http://schemas.openxmlformats.org/officeDocument/2006/relationships/slide" Target="slides/slide15.xml"/><Relationship Id="rId67" Type="http://schemas.openxmlformats.org/officeDocument/2006/relationships/font" Target="fonts/MontserratExtraBold-bold.fntdata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customschemas.google.com/relationships/presentationmetadata" Target="meta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dc20995b6_0_2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11dc20995b6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874f742ee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11874f742ee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1874f742e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1874f742e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874f742e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11874f742e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874f742ee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11874f742ee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874f742ee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11874f742ee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1874f742ee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11874f742ee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1874f742ee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11874f742ee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874f742ee_2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11874f742ee_2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874f742ee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11874f742ee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Curriculo caindo em desuso? 20min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1874f742ee_2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11874f742ee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1874f742ee_2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11874f742ee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d5ea193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11d5ea193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1dc20995b6_0_6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11dc20995b6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1dc20995b6_0_6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11dc20995b6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1dc20995b6_0_6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11dc20995b6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1dc20995b6_0_6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11dc20995b6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1dc20995b6_0_6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g11dc20995b6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1dc20995b6_0_7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11dc20995b6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1dc20995b6_0_7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11dc20995b6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dc20995b6_0_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11dc20995b6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1dc20995b6_0_7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g11dc20995b6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1dc20995b6_0_7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11dc20995b6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dc20995b6_0_7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11dc20995b6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1dc20995b6_0_7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11dc20995b6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1dc20995b6_0_7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11dc20995b6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1dc20995b6_0_7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g11dc20995b6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1dc20995b6_0_7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g11dc20995b6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1dc20995b6_0_7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g11dc20995b6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1874f742ee_2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g11874f742ee_2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1a943f6d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g11a943f6d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dc20995b6_0_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11dc20995b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1874f742ee_2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g11874f742ee_2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1874f742ee_2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g11874f742ee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205d4e011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g1205d4e011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205d4e011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g1205d4e011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f3a930343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gf3a930343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1874f742ee_2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g11874f742ee_2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1874f742ee_2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3" name="Google Shape;733;g11874f742ee_2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18b0889a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g118b0889a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205d4e011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g1205d4e011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18b0889ae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g118b0889ae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dc20995b6_0_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11dc20995b6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205d4e011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g1205d4e011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18b0889ae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0" name="Google Shape;790;g118b0889ae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205d4e011d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2" name="Google Shape;802;g1205d4e011d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3" name="Google Shape;81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Como vamos falar </a:t>
            </a:r>
            <a:endParaRPr/>
          </a:p>
        </p:txBody>
      </p:sp>
      <p:sp>
        <p:nvSpPr>
          <p:cNvPr id="822" name="Google Shape;82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dc20995b6_0_2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11dc20995b6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dc20995b6_0_2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11dc20995b6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dc20995b6_0_2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11dc20995b6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dc20995b6_0_2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11dc20995b6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ile only">
  <p:cSld name="CUSTOM_5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i="0" sz="30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2" name="Google Shape;72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4" name="Google Shape;7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7" name="Google Shape;7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8" name="Google Shape;7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" name="Google Shape;8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2" name="Google Shape;9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6" name="Google Shape;96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1" name="Google Shape;10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" name="Google Shape;104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text">
  <p:cSld name="CUSTOM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6"/>
          <p:cNvSpPr txBox="1"/>
          <p:nvPr>
            <p:ph idx="1" type="body"/>
          </p:nvPr>
        </p:nvSpPr>
        <p:spPr>
          <a:xfrm>
            <a:off x="408825" y="1176350"/>
            <a:ext cx="82971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36"/>
          <p:cNvSpPr txBox="1"/>
          <p:nvPr>
            <p:ph type="title"/>
          </p:nvPr>
        </p:nvSpPr>
        <p:spPr>
          <a:xfrm>
            <a:off x="408825" y="3759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ile only">
  <p:cSld name="CUSTOM_5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dc20995b6_0_812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i="0" sz="30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dc20995b6_0_8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g11dc20995b6_0_8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g11dc20995b6_0_8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" name="Google Shape;123;g11dc20995b6_0_8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4" name="Google Shape;124;g11dc20995b6_0_8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dc20995b6_0_8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g11dc20995b6_0_8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g11dc20995b6_0_8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g11dc20995b6_0_8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g11dc20995b6_0_8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dc20995b6_0_8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3" name="Google Shape;133;g11dc20995b6_0_8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4" name="Google Shape;134;g11dc20995b6_0_8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5" name="Google Shape;135;g11dc20995b6_0_8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dc20995b6_0_8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8" name="Google Shape;138;g11dc20995b6_0_8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9" name="Google Shape;139;g11dc20995b6_0_8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dc20995b6_0_8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g11dc20995b6_0_8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dc20995b6_0_8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" name="Google Shape;145;g11dc20995b6_0_8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6" name="Google Shape;146;g11dc20995b6_0_8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dc20995b6_0_84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9" name="Google Shape;149;g11dc20995b6_0_8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dc20995b6_0_8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11dc20995b6_0_8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3" name="Google Shape;153;g11dc20995b6_0_8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4" name="Google Shape;154;g11dc20995b6_0_8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5" name="Google Shape;155;g11dc20995b6_0_8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dc20995b6_0_85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58" name="Google Shape;158;g11dc20995b6_0_8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dc20995b6_0_85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1" name="Google Shape;161;g11dc20995b6_0_8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" name="Google Shape;162;g11dc20995b6_0_8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dc20995b6_0_8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text">
  <p:cSld name="CUSTOM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dc20995b6_0_860"/>
          <p:cNvSpPr txBox="1"/>
          <p:nvPr>
            <p:ph idx="1" type="body"/>
          </p:nvPr>
        </p:nvSpPr>
        <p:spPr>
          <a:xfrm>
            <a:off x="408825" y="1176350"/>
            <a:ext cx="82971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g11dc20995b6_0_860"/>
          <p:cNvSpPr txBox="1"/>
          <p:nvPr>
            <p:ph type="title"/>
          </p:nvPr>
        </p:nvSpPr>
        <p:spPr>
          <a:xfrm>
            <a:off x="408825" y="3759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dc20995b6_0_8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g11dc20995b6_0_8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" name="Google Shape;175;g11dc20995b6_0_8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dc20995b6_0_8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8" name="Google Shape;178;g11dc20995b6_0_8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9" name="Google Shape;179;g11dc20995b6_0_8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dc20995b6_0_87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2" name="Google Shape;182;g11dc20995b6_0_8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dc20995b6_0_8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" name="Google Shape;185;g11dc20995b6_0_87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6" name="Google Shape;186;g11dc20995b6_0_87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7" name="Google Shape;187;g11dc20995b6_0_8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dc20995b6_0_8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0" name="Google Shape;190;g11dc20995b6_0_8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dc20995b6_0_88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3" name="Google Shape;193;g11dc20995b6_0_88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4" name="Google Shape;194;g11dc20995b6_0_8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dc20995b6_0_89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7" name="Google Shape;197;g11dc20995b6_0_8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dc20995b6_0_89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11dc20995b6_0_89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1" name="Google Shape;201;g11dc20995b6_0_89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2" name="Google Shape;202;g11dc20995b6_0_89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" name="Google Shape;203;g11dc20995b6_0_8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dc20995b6_0_89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06" name="Google Shape;206;g11dc20995b6_0_8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dc20995b6_0_90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9" name="Google Shape;209;g11dc20995b6_0_90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0" name="Google Shape;210;g11dc20995b6_0_9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dc20995b6_0_9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5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bg-azul.png" id="54" name="Google Shape;54;p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495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55" name="Google Shape;5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12" y="51425"/>
            <a:ext cx="1334387" cy="39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dc20995b6_0_8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g11dc20995b6_0_8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g11dc20995b6_0_8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bg-azul.png" id="115" name="Google Shape;115;g11dc20995b6_0_80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495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116" name="Google Shape;116;g11dc20995b6_0_8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12" y="51425"/>
            <a:ext cx="1334387" cy="39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dc20995b6_0_8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g11dc20995b6_0_8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g11dc20995b6_0_8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17.png"/><Relationship Id="rId6" Type="http://schemas.openxmlformats.org/officeDocument/2006/relationships/image" Target="../media/image26.png"/><Relationship Id="rId7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Relationship Id="rId7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36.png"/><Relationship Id="rId8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25.png"/><Relationship Id="rId7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36.png"/><Relationship Id="rId8" Type="http://schemas.openxmlformats.org/officeDocument/2006/relationships/image" Target="../media/image5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36.png"/><Relationship Id="rId8" Type="http://schemas.openxmlformats.org/officeDocument/2006/relationships/hyperlink" Target="https://code.visualstudio.com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6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17.png"/><Relationship Id="rId6" Type="http://schemas.openxmlformats.org/officeDocument/2006/relationships/image" Target="../media/image26.png"/><Relationship Id="rId7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17.png"/><Relationship Id="rId6" Type="http://schemas.openxmlformats.org/officeDocument/2006/relationships/image" Target="../media/image26.png"/><Relationship Id="rId7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17.png"/><Relationship Id="rId6" Type="http://schemas.openxmlformats.org/officeDocument/2006/relationships/image" Target="../media/image26.png"/><Relationship Id="rId7" Type="http://schemas.openxmlformats.org/officeDocument/2006/relationships/image" Target="../media/image31.png"/><Relationship Id="rId8" Type="http://schemas.openxmlformats.org/officeDocument/2006/relationships/image" Target="../media/image6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17.png"/><Relationship Id="rId6" Type="http://schemas.openxmlformats.org/officeDocument/2006/relationships/image" Target="../media/image26.png"/><Relationship Id="rId7" Type="http://schemas.openxmlformats.org/officeDocument/2006/relationships/image" Target="../media/image31.png"/><Relationship Id="rId8" Type="http://schemas.openxmlformats.org/officeDocument/2006/relationships/image" Target="../media/image6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17.png"/><Relationship Id="rId6" Type="http://schemas.openxmlformats.org/officeDocument/2006/relationships/image" Target="../media/image26.png"/><Relationship Id="rId7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17.png"/><Relationship Id="rId6" Type="http://schemas.openxmlformats.org/officeDocument/2006/relationships/image" Target="../media/image26.png"/><Relationship Id="rId7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17.png"/><Relationship Id="rId6" Type="http://schemas.openxmlformats.org/officeDocument/2006/relationships/image" Target="../media/image26.png"/><Relationship Id="rId7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17.png"/><Relationship Id="rId6" Type="http://schemas.openxmlformats.org/officeDocument/2006/relationships/image" Target="../media/image26.png"/><Relationship Id="rId7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17.png"/><Relationship Id="rId6" Type="http://schemas.openxmlformats.org/officeDocument/2006/relationships/image" Target="../media/image26.png"/><Relationship Id="rId7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17.png"/><Relationship Id="rId6" Type="http://schemas.openxmlformats.org/officeDocument/2006/relationships/image" Target="../media/image26.png"/><Relationship Id="rId7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4.png"/><Relationship Id="rId4" Type="http://schemas.openxmlformats.org/officeDocument/2006/relationships/image" Target="../media/image51.png"/><Relationship Id="rId5" Type="http://schemas.openxmlformats.org/officeDocument/2006/relationships/image" Target="../media/image6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26.png"/><Relationship Id="rId7" Type="http://schemas.openxmlformats.org/officeDocument/2006/relationships/image" Target="../media/image3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36.png"/><Relationship Id="rId8" Type="http://schemas.openxmlformats.org/officeDocument/2006/relationships/image" Target="../media/image6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3.png"/><Relationship Id="rId4" Type="http://schemas.openxmlformats.org/officeDocument/2006/relationships/image" Target="../media/image56.png"/><Relationship Id="rId5" Type="http://schemas.openxmlformats.org/officeDocument/2006/relationships/image" Target="../media/image55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3.png"/><Relationship Id="rId4" Type="http://schemas.openxmlformats.org/officeDocument/2006/relationships/image" Target="../media/image56.png"/><Relationship Id="rId5" Type="http://schemas.openxmlformats.org/officeDocument/2006/relationships/image" Target="../media/image55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36.png"/><Relationship Id="rId8" Type="http://schemas.openxmlformats.org/officeDocument/2006/relationships/image" Target="../media/image7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36.png"/><Relationship Id="rId8" Type="http://schemas.openxmlformats.org/officeDocument/2006/relationships/image" Target="../media/image7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3.png"/><Relationship Id="rId4" Type="http://schemas.openxmlformats.org/officeDocument/2006/relationships/image" Target="../media/image56.png"/><Relationship Id="rId5" Type="http://schemas.openxmlformats.org/officeDocument/2006/relationships/image" Target="../media/image55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1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Relationship Id="rId6" Type="http://schemas.openxmlformats.org/officeDocument/2006/relationships/image" Target="../media/image42.png"/><Relationship Id="rId7" Type="http://schemas.openxmlformats.org/officeDocument/2006/relationships/image" Target="../media/image41.png"/><Relationship Id="rId8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3.png"/><Relationship Id="rId4" Type="http://schemas.openxmlformats.org/officeDocument/2006/relationships/image" Target="../media/image56.png"/><Relationship Id="rId5" Type="http://schemas.openxmlformats.org/officeDocument/2006/relationships/image" Target="../media/image55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36.png"/><Relationship Id="rId8" Type="http://schemas.openxmlformats.org/officeDocument/2006/relationships/image" Target="../media/image7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3.png"/><Relationship Id="rId4" Type="http://schemas.openxmlformats.org/officeDocument/2006/relationships/image" Target="../media/image56.png"/><Relationship Id="rId5" Type="http://schemas.openxmlformats.org/officeDocument/2006/relationships/image" Target="../media/image55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6.png"/><Relationship Id="rId4" Type="http://schemas.openxmlformats.org/officeDocument/2006/relationships/image" Target="../media/image65.png"/><Relationship Id="rId5" Type="http://schemas.openxmlformats.org/officeDocument/2006/relationships/image" Target="../media/image6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17.png"/><Relationship Id="rId6" Type="http://schemas.openxmlformats.org/officeDocument/2006/relationships/image" Target="../media/image26.png"/><Relationship Id="rId7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17.png"/><Relationship Id="rId6" Type="http://schemas.openxmlformats.org/officeDocument/2006/relationships/image" Target="../media/image26.png"/><Relationship Id="rId7" Type="http://schemas.openxmlformats.org/officeDocument/2006/relationships/image" Target="../media/image31.png"/><Relationship Id="rId8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1"/>
          <p:cNvGrpSpPr/>
          <p:nvPr/>
        </p:nvGrpSpPr>
        <p:grpSpPr>
          <a:xfrm>
            <a:off x="-3794" y="0"/>
            <a:ext cx="9144003" cy="5118712"/>
            <a:chOff x="-3794" y="0"/>
            <a:chExt cx="9144003" cy="5118712"/>
          </a:xfrm>
        </p:grpSpPr>
        <p:pic>
          <p:nvPicPr>
            <p:cNvPr id="218" name="Google Shape;218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794" y="0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794" y="1700831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794" y="3404212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1" name="Google Shape;221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23013" y="1904400"/>
            <a:ext cx="2465499" cy="133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1"/>
          <p:cNvCxnSpPr/>
          <p:nvPr/>
        </p:nvCxnSpPr>
        <p:spPr>
          <a:xfrm>
            <a:off x="4589188" y="1918675"/>
            <a:ext cx="0" cy="1343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" name="Google Shape;224;p1"/>
          <p:cNvSpPr txBox="1"/>
          <p:nvPr/>
        </p:nvSpPr>
        <p:spPr>
          <a:xfrm>
            <a:off x="384225" y="2109400"/>
            <a:ext cx="40056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Introdução e Lógica de Programação</a:t>
            </a:r>
            <a:endParaRPr b="1" i="0" sz="22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25" name="Google Shape;225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g11dc20995b6_0_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11dc20995b6_0_272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11dc20995b6_0_2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11dc20995b6_0_2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11dc20995b6_0_2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11dc20995b6_0_272"/>
          <p:cNvSpPr txBox="1"/>
          <p:nvPr>
            <p:ph idx="1" type="body"/>
          </p:nvPr>
        </p:nvSpPr>
        <p:spPr>
          <a:xfrm>
            <a:off x="459300" y="238800"/>
            <a:ext cx="58098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Quais carreiras posso seguir?</a:t>
            </a:r>
            <a:endParaRPr b="1" sz="3300" u="sng"/>
          </a:p>
        </p:txBody>
      </p:sp>
      <p:sp>
        <p:nvSpPr>
          <p:cNvPr id="326" name="Google Shape;326;g11dc20995b6_0_272"/>
          <p:cNvSpPr txBox="1"/>
          <p:nvPr/>
        </p:nvSpPr>
        <p:spPr>
          <a:xfrm>
            <a:off x="948147" y="1311701"/>
            <a:ext cx="255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Desenvolvedor WEB</a:t>
            </a:r>
            <a:endParaRPr/>
          </a:p>
        </p:txBody>
      </p:sp>
      <p:sp>
        <p:nvSpPr>
          <p:cNvPr id="327" name="Google Shape;327;g11dc20995b6_0_272"/>
          <p:cNvSpPr txBox="1"/>
          <p:nvPr/>
        </p:nvSpPr>
        <p:spPr>
          <a:xfrm>
            <a:off x="5185271" y="1301597"/>
            <a:ext cx="219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Desenvolvedor Mobile</a:t>
            </a:r>
            <a:endParaRPr/>
          </a:p>
        </p:txBody>
      </p:sp>
      <p:sp>
        <p:nvSpPr>
          <p:cNvPr id="328" name="Google Shape;328;g11dc20995b6_0_272"/>
          <p:cNvSpPr txBox="1"/>
          <p:nvPr/>
        </p:nvSpPr>
        <p:spPr>
          <a:xfrm>
            <a:off x="1236147" y="1957593"/>
            <a:ext cx="82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Games</a:t>
            </a:r>
            <a:endParaRPr/>
          </a:p>
        </p:txBody>
      </p:sp>
      <p:sp>
        <p:nvSpPr>
          <p:cNvPr id="329" name="Google Shape;329;g11dc20995b6_0_272"/>
          <p:cNvSpPr txBox="1"/>
          <p:nvPr/>
        </p:nvSpPr>
        <p:spPr>
          <a:xfrm>
            <a:off x="2031791" y="3694644"/>
            <a:ext cx="110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Front end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g11dc20995b6_0_272"/>
          <p:cNvSpPr txBox="1"/>
          <p:nvPr/>
        </p:nvSpPr>
        <p:spPr>
          <a:xfrm>
            <a:off x="3331104" y="2999895"/>
            <a:ext cx="119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Back end</a:t>
            </a:r>
            <a:endParaRPr b="0"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g11dc20995b6_0_272"/>
          <p:cNvSpPr txBox="1"/>
          <p:nvPr/>
        </p:nvSpPr>
        <p:spPr>
          <a:xfrm>
            <a:off x="5155555" y="2572799"/>
            <a:ext cx="97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Fullcycle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g11dc20995b6_0_272"/>
          <p:cNvSpPr txBox="1"/>
          <p:nvPr/>
        </p:nvSpPr>
        <p:spPr>
          <a:xfrm>
            <a:off x="6555458" y="2090210"/>
            <a:ext cx="12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Desktop</a:t>
            </a:r>
            <a:endParaRPr/>
          </a:p>
        </p:txBody>
      </p:sp>
      <p:sp>
        <p:nvSpPr>
          <p:cNvPr id="333" name="Google Shape;333;g11dc20995b6_0_272"/>
          <p:cNvSpPr txBox="1"/>
          <p:nvPr/>
        </p:nvSpPr>
        <p:spPr>
          <a:xfrm>
            <a:off x="5133774" y="3727939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QA</a:t>
            </a:r>
            <a:endParaRPr/>
          </a:p>
        </p:txBody>
      </p:sp>
      <p:sp>
        <p:nvSpPr>
          <p:cNvPr id="334" name="Google Shape;334;g11dc20995b6_0_272"/>
          <p:cNvSpPr txBox="1"/>
          <p:nvPr/>
        </p:nvSpPr>
        <p:spPr>
          <a:xfrm>
            <a:off x="496906" y="3135561"/>
            <a:ext cx="78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.NET</a:t>
            </a:r>
            <a:endParaRPr/>
          </a:p>
        </p:txBody>
      </p:sp>
      <p:sp>
        <p:nvSpPr>
          <p:cNvPr id="335" name="Google Shape;335;g11dc20995b6_0_272"/>
          <p:cNvSpPr txBox="1"/>
          <p:nvPr/>
        </p:nvSpPr>
        <p:spPr>
          <a:xfrm>
            <a:off x="3559267" y="3914083"/>
            <a:ext cx="7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Java</a:t>
            </a:r>
            <a:endParaRPr/>
          </a:p>
        </p:txBody>
      </p:sp>
      <p:sp>
        <p:nvSpPr>
          <p:cNvPr id="336" name="Google Shape;336;g11dc20995b6_0_272"/>
          <p:cNvSpPr txBox="1"/>
          <p:nvPr/>
        </p:nvSpPr>
        <p:spPr>
          <a:xfrm>
            <a:off x="5665471" y="3291131"/>
            <a:ext cx="89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Devops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g11dc20995b6_0_272"/>
          <p:cNvSpPr txBox="1"/>
          <p:nvPr/>
        </p:nvSpPr>
        <p:spPr>
          <a:xfrm>
            <a:off x="6195163" y="3881827"/>
            <a:ext cx="12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Node JS</a:t>
            </a:r>
            <a:endParaRPr/>
          </a:p>
        </p:txBody>
      </p:sp>
      <p:sp>
        <p:nvSpPr>
          <p:cNvPr id="338" name="Google Shape;338;g11dc20995b6_0_272"/>
          <p:cNvSpPr txBox="1"/>
          <p:nvPr/>
        </p:nvSpPr>
        <p:spPr>
          <a:xfrm>
            <a:off x="317446" y="4312996"/>
            <a:ext cx="268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Segurança da Informação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g11dc20995b6_0_272"/>
          <p:cNvSpPr txBox="1"/>
          <p:nvPr/>
        </p:nvSpPr>
        <p:spPr>
          <a:xfrm>
            <a:off x="6948808" y="3027839"/>
            <a:ext cx="181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Ciência de Dados</a:t>
            </a:r>
            <a:endParaRPr/>
          </a:p>
        </p:txBody>
      </p:sp>
      <p:sp>
        <p:nvSpPr>
          <p:cNvPr id="340" name="Google Shape;340;g11dc20995b6_0_272"/>
          <p:cNvSpPr txBox="1"/>
          <p:nvPr/>
        </p:nvSpPr>
        <p:spPr>
          <a:xfrm>
            <a:off x="3420768" y="2025422"/>
            <a:ext cx="1768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Inteligência Artificial</a:t>
            </a:r>
            <a:endParaRPr/>
          </a:p>
        </p:txBody>
      </p:sp>
      <p:sp>
        <p:nvSpPr>
          <p:cNvPr id="341" name="Google Shape;341;g11dc20995b6_0_272"/>
          <p:cNvSpPr txBox="1"/>
          <p:nvPr/>
        </p:nvSpPr>
        <p:spPr>
          <a:xfrm>
            <a:off x="4779511" y="4517053"/>
            <a:ext cx="100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Big Data</a:t>
            </a:r>
            <a:endParaRPr/>
          </a:p>
        </p:txBody>
      </p:sp>
      <p:sp>
        <p:nvSpPr>
          <p:cNvPr id="342" name="Google Shape;342;g11dc20995b6_0_272"/>
          <p:cNvSpPr txBox="1"/>
          <p:nvPr/>
        </p:nvSpPr>
        <p:spPr>
          <a:xfrm>
            <a:off x="948147" y="2572476"/>
            <a:ext cx="185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Computing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g11874f742ee_1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11874f742ee_1_1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11874f742ee_1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11874f742ee_1_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11874f742ee_1_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11874f742ee_1_17"/>
          <p:cNvSpPr txBox="1"/>
          <p:nvPr/>
        </p:nvSpPr>
        <p:spPr>
          <a:xfrm>
            <a:off x="607500" y="1617125"/>
            <a:ext cx="7929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pt-BR" sz="3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4. Linguagens, frameworks e bibliotecas</a:t>
            </a:r>
            <a:endParaRPr b="1" i="0" sz="3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g11874f742ee_1_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11874f742ee_1_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11874f742ee_1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11874f742ee_1_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1874f742ee_1_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1874f742ee_1_8"/>
          <p:cNvSpPr txBox="1"/>
          <p:nvPr>
            <p:ph idx="1" type="body"/>
          </p:nvPr>
        </p:nvSpPr>
        <p:spPr>
          <a:xfrm>
            <a:off x="1315300" y="86975"/>
            <a:ext cx="4329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4.1 Linguagens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363" name="Google Shape;363;g11874f742ee_1_8"/>
          <p:cNvSpPr txBox="1"/>
          <p:nvPr/>
        </p:nvSpPr>
        <p:spPr>
          <a:xfrm>
            <a:off x="475150" y="701975"/>
            <a:ext cx="6547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●"/>
            </a:pPr>
            <a:r>
              <a:rPr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que é uma Linguagem de Programação?</a:t>
            </a:r>
            <a:endParaRPr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É uma forma de comunicar, dar instruções para uma máquina, de modo, que ela consiga realizar as instruções de um modo esperado, atingindo um determinado objetivo.</a:t>
            </a:r>
            <a:endParaRPr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4" name="Google Shape;364;g11874f742ee_1_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15300" y="1778225"/>
            <a:ext cx="4946312" cy="27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11874f742ee_1_8"/>
          <p:cNvSpPr txBox="1"/>
          <p:nvPr/>
        </p:nvSpPr>
        <p:spPr>
          <a:xfrm>
            <a:off x="2473600" y="4590075"/>
            <a:ext cx="2012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pt-BR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Linguagens de programação</a:t>
            </a:r>
            <a:endParaRPr b="0" i="1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g11874f742ee_2_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11874f742ee_2_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11874f742ee_2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11874f742ee_2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11874f742ee_2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11874f742ee_2_0"/>
          <p:cNvSpPr txBox="1"/>
          <p:nvPr>
            <p:ph idx="1" type="body"/>
          </p:nvPr>
        </p:nvSpPr>
        <p:spPr>
          <a:xfrm>
            <a:off x="1315300" y="86975"/>
            <a:ext cx="4329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4.1 Linguagens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376" name="Google Shape;376;g11874f742ee_2_0"/>
          <p:cNvSpPr txBox="1"/>
          <p:nvPr/>
        </p:nvSpPr>
        <p:spPr>
          <a:xfrm>
            <a:off x="475150" y="881200"/>
            <a:ext cx="60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Linguagem de alto nível x baixo nível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11874f742ee_2_0"/>
          <p:cNvSpPr txBox="1"/>
          <p:nvPr/>
        </p:nvSpPr>
        <p:spPr>
          <a:xfrm>
            <a:off x="563375" y="1460625"/>
            <a:ext cx="6927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Linguagem de alto nível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- sintaxe voltada para o entendimento humano, sendo mais intuitiva, amigável e mais fácil de aprender, principalmente para iniciantes na área de programação.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 linguagens de alto nível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abstraem conceitos 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voltados para a máquina e sintetizam comandos. Por exemplo: “print” e “delete” são instruções comuns nessas linguagens que, como os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termos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sugerem, servem para mostrar uma informação na tela ou deletar algum dado, respectivamente.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3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Linguagens  de alto nível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b="1" i="1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Java, Ruby, Python, C#, Swift e PHP.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g11874f742ee_2_2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11874f742ee_2_2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11874f742ee_2_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11874f742ee_2_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1874f742ee_2_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11874f742ee_2_28"/>
          <p:cNvSpPr txBox="1"/>
          <p:nvPr>
            <p:ph idx="1" type="body"/>
          </p:nvPr>
        </p:nvSpPr>
        <p:spPr>
          <a:xfrm>
            <a:off x="1315300" y="86975"/>
            <a:ext cx="4329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4.1 Linguagens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388" name="Google Shape;388;g11874f742ee_2_28"/>
          <p:cNvSpPr txBox="1"/>
          <p:nvPr/>
        </p:nvSpPr>
        <p:spPr>
          <a:xfrm>
            <a:off x="456700" y="881200"/>
            <a:ext cx="60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Linguagem de alto nível x baixo nível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11874f742ee_2_28"/>
          <p:cNvSpPr txBox="1"/>
          <p:nvPr/>
        </p:nvSpPr>
        <p:spPr>
          <a:xfrm>
            <a:off x="552950" y="1460625"/>
            <a:ext cx="68649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Linguagem de baixo nível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- são voltadas para 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entendimento da máquina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logo, elas têm uma sintaxe mais complexa e não constam com comandos tão intuitivos.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linguagem da máquina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é constituída apenas por sequências de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chamado de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código binário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então, as linguagens de baixo nível têm instruções diretas para 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processador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assim, são mais próximas da linguagem da máquina.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Para utilizá-las além de conhecer a linguagem é necessário o conhecimento de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hardware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dispositivo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que está trabalhando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Linguagens  de baixo nível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- Assembly.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g11874f742ee_2_3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11874f742ee_2_3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11874f742ee_2_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11874f742ee_2_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11874f742ee_2_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11874f742ee_2_39"/>
          <p:cNvSpPr txBox="1"/>
          <p:nvPr>
            <p:ph idx="1" type="body"/>
          </p:nvPr>
        </p:nvSpPr>
        <p:spPr>
          <a:xfrm>
            <a:off x="1315300" y="86975"/>
            <a:ext cx="4329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4.1 Linguagens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400" name="Google Shape;400;g11874f742ee_2_39"/>
          <p:cNvSpPr txBox="1"/>
          <p:nvPr/>
        </p:nvSpPr>
        <p:spPr>
          <a:xfrm>
            <a:off x="456700" y="881200"/>
            <a:ext cx="60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Linguagens e tipos de aplicações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11874f742ee_2_39"/>
          <p:cNvSpPr txBox="1"/>
          <p:nvPr/>
        </p:nvSpPr>
        <p:spPr>
          <a:xfrm>
            <a:off x="552950" y="1460625"/>
            <a:ext cx="68649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Web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- São linguagens de programação específicas para o desenvolvimento de sites e aplicações que rodem na </a:t>
            </a:r>
            <a:r>
              <a:rPr b="1" i="1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internet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(Site, portais, </a:t>
            </a:r>
            <a:r>
              <a:rPr b="1" i="0" lang="pt-BR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E-commerce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Desktop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- São linguagens para criar aplicações executáveis no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computador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Mobile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São linguagens para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desenvolver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aplicativos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b="1" i="1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tablets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1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smartphones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Microcontroladores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- São linguagens para controlar </a:t>
            </a:r>
            <a:r>
              <a:rPr b="1" i="1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hardwares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g11874f742ee_2_5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11874f742ee_2_5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11874f742ee_2_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11874f742ee_2_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11874f742ee_2_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11874f742ee_2_56"/>
          <p:cNvSpPr txBox="1"/>
          <p:nvPr>
            <p:ph idx="1" type="body"/>
          </p:nvPr>
        </p:nvSpPr>
        <p:spPr>
          <a:xfrm>
            <a:off x="1315300" y="86975"/>
            <a:ext cx="4329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4.2 Bibliotecas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412" name="Google Shape;412;g11874f742ee_2_56"/>
          <p:cNvSpPr txBox="1"/>
          <p:nvPr/>
        </p:nvSpPr>
        <p:spPr>
          <a:xfrm>
            <a:off x="563375" y="907700"/>
            <a:ext cx="6864900" cy="3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Uma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biblioteca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se refere a uma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coleção de pacotes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códigos já prontos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que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fornecem funções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Seu objetivo é oferecer um conjunto de funcionalidades prontas para uso.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Linguagens de programação geralmente têm bibliotecas para todos os tipos de tarefas. Uma vez incluídas, as bibliotecas evitam o trabalho de escrever todas essas funções.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Então, uma biblioteca é o que você inclui quando deseja adicionar alguma funcionalidade ao seu código.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-"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Exemplos de bibliotecas (JavaScript):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●"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Moment.js: 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Biblioteca para converter, validar, manipular e exibir datas e horários.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●"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Chart.js: 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Biblioteca para a criação de gráficos.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●"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Voca: 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Biblioteca para trabalhar com Strings.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●"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mo.js: 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Biblioteca para criar animações incríveis com SVG.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●"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React: 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Biblioteca para criar interfaces de usuário.</a:t>
            </a:r>
            <a:endParaRPr b="1" i="0" sz="1300" u="sng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g11874f742ee_2_7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11874f742ee_2_7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11874f742ee_2_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11874f742ee_2_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11874f742ee_2_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11874f742ee_2_79"/>
          <p:cNvSpPr txBox="1"/>
          <p:nvPr>
            <p:ph idx="1" type="body"/>
          </p:nvPr>
        </p:nvSpPr>
        <p:spPr>
          <a:xfrm>
            <a:off x="1315300" y="86975"/>
            <a:ext cx="4329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4.3 Framework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423" name="Google Shape;423;g11874f742ee_2_79"/>
          <p:cNvSpPr txBox="1"/>
          <p:nvPr/>
        </p:nvSpPr>
        <p:spPr>
          <a:xfrm>
            <a:off x="563375" y="907700"/>
            <a:ext cx="68649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1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Framework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é um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conjunto de bibliotecas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Um framework não oferece apenas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funcionalidades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mas também uma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arquitetura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para o trabalho de desenvolvimento. Em outras palavras, você não inclui uma estrutura, você integra seu código a ele. Um framework é a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estrutura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arame de um projeto.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É uma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abstração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que permite que os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padrões de design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comuns sejam reutilizados.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-"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Exemplos de frameworks (JavaScript):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●"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Angular: 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Framework para criação de aplicações web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●"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Vue.js: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Framework também para criação de aplicações web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●"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Ionic: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Framework para criar aplicativos mobile com Angular, React ou Vue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●"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Express: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Framework para criar aplicações com Node.js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●"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LoopBack: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Framework para criar APIs e microserviços com Node.js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sng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g11874f742ee_2_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11874f742ee_2_21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11874f742ee_2_2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11874f742ee_2_2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11874f742ee_2_2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11874f742ee_2_217"/>
          <p:cNvSpPr txBox="1"/>
          <p:nvPr/>
        </p:nvSpPr>
        <p:spPr>
          <a:xfrm>
            <a:off x="607500" y="1617125"/>
            <a:ext cx="792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pt-BR" sz="3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5. IDE </a:t>
            </a:r>
            <a:endParaRPr b="1" i="0" sz="3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g11874f742ee_2_107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11874f742ee_2_10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11874f742ee_2_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11874f742ee_2_1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11874f742ee_2_1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11874f742ee_2_107"/>
          <p:cNvSpPr txBox="1"/>
          <p:nvPr>
            <p:ph idx="1" type="body"/>
          </p:nvPr>
        </p:nvSpPr>
        <p:spPr>
          <a:xfrm>
            <a:off x="1315300" y="86975"/>
            <a:ext cx="4329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5. IDE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444" name="Google Shape;444;g11874f742ee_2_107"/>
          <p:cNvSpPr txBox="1"/>
          <p:nvPr/>
        </p:nvSpPr>
        <p:spPr>
          <a:xfrm>
            <a:off x="563375" y="782500"/>
            <a:ext cx="68649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1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IDE -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Ambiente de desenvolvimento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é um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computador que reúne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características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ferramentas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apoio ao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desenvolvimento de software.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sng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As </a:t>
            </a:r>
            <a:r>
              <a:rPr b="1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características</a:t>
            </a:r>
            <a:r>
              <a:rPr b="0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ferramentas</a:t>
            </a:r>
            <a:r>
              <a:rPr b="0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mais comuns encontradas nos IDEs são:</a:t>
            </a:r>
            <a:endParaRPr b="0" i="0" sz="1300" u="none" cap="none" strike="noStrike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Editor</a:t>
            </a:r>
            <a:r>
              <a:rPr b="0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- edita o </a:t>
            </a:r>
            <a:r>
              <a:rPr b="1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código-fonte </a:t>
            </a:r>
            <a:r>
              <a:rPr b="0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do </a:t>
            </a:r>
            <a:r>
              <a:rPr b="1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r>
              <a:rPr b="0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escrito na(s) linguagem(ns) suportada(s) pela IDE;</a:t>
            </a:r>
            <a:endParaRPr b="0" i="0" sz="1300" u="none" cap="none" strike="noStrike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Compilador</a:t>
            </a:r>
            <a:r>
              <a:rPr b="0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(compiler) - compila o código-fonte do programa, editado em uma linguagem específica e a transforma em linguagem de máquina;</a:t>
            </a:r>
            <a:endParaRPr b="0" i="0" sz="1300" u="none" cap="none" strike="noStrike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Depurador</a:t>
            </a:r>
            <a:r>
              <a:rPr b="0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(debugger) - auxilia no processo de </a:t>
            </a:r>
            <a:r>
              <a:rPr b="1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encontrar</a:t>
            </a:r>
            <a:r>
              <a:rPr b="0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corrigir</a:t>
            </a:r>
            <a:r>
              <a:rPr b="0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defeitos no código-fonte</a:t>
            </a:r>
            <a:r>
              <a:rPr b="0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do programa, na tentativa de aprimorar a qualidade de software;</a:t>
            </a:r>
            <a:endParaRPr b="0" i="0" sz="1300" u="none" cap="none" strike="noStrike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Modelagem de dados</a:t>
            </a:r>
            <a:r>
              <a:rPr b="0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(modeling) - criação do modelo de classes, objetos, interfaces, associações e interações dos artefatos envolvidos no software com o objetivo de solucionar as necessidades-alvo do software final;</a:t>
            </a:r>
            <a:endParaRPr b="0" i="0" sz="1300" u="none" cap="none" strike="noStrike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1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Distribuição</a:t>
            </a:r>
            <a:r>
              <a:rPr b="0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(deploy) - auxilia no processo de </a:t>
            </a:r>
            <a:r>
              <a:rPr b="1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criação</a:t>
            </a:r>
            <a:r>
              <a:rPr b="0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b="1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instalador</a:t>
            </a:r>
            <a:r>
              <a:rPr b="0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b="1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software</a:t>
            </a:r>
            <a:r>
              <a:rPr b="0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ou outra forma de distribuição, seja discos ou via internet.</a:t>
            </a:r>
            <a:endParaRPr b="0" i="0" sz="10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"/>
          <p:cNvPicPr preferRelativeResize="0"/>
          <p:nvPr/>
        </p:nvPicPr>
        <p:blipFill rotWithShape="1">
          <a:blip r:embed="rId6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"/>
          <p:cNvSpPr txBox="1"/>
          <p:nvPr/>
        </p:nvSpPr>
        <p:spPr>
          <a:xfrm>
            <a:off x="302550" y="603975"/>
            <a:ext cx="600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Ementa:</a:t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2"/>
          <p:cNvSpPr txBox="1"/>
          <p:nvPr/>
        </p:nvSpPr>
        <p:spPr>
          <a:xfrm>
            <a:off x="250400" y="1189375"/>
            <a:ext cx="6009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que é programação?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Dados do mercado.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Como é a carreira de desenvolvimento?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Linguagens, bibliotecas e frameworks.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Ambiente de desenvolvimento (IDE).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Algoritmos.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Variáveis e Operações.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Decisões.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Repetições (For, While, Do While).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g11874f742ee_2_12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11874f742ee_2_12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11874f742ee_2_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11874f742ee_2_1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11874f742ee_2_1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11874f742ee_2_120"/>
          <p:cNvSpPr txBox="1"/>
          <p:nvPr>
            <p:ph idx="1" type="body"/>
          </p:nvPr>
        </p:nvSpPr>
        <p:spPr>
          <a:xfrm>
            <a:off x="1315300" y="86975"/>
            <a:ext cx="4329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5. IDE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455" name="Google Shape;455;g11874f742ee_2_120"/>
          <p:cNvSpPr txBox="1"/>
          <p:nvPr/>
        </p:nvSpPr>
        <p:spPr>
          <a:xfrm>
            <a:off x="563375" y="782500"/>
            <a:ext cx="686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Visual Studio Code 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é um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editor de código-fonte 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desenvolvido pela Microsoft para Windows, Linux e macOS. Ele inclui suporte para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depuração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controle de versionamento Git incorporado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realce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sintaxe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complementação inteligente de código, snippets e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refatoração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código. Ele é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customizável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permitindo que os usuários possam mudar 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tema do editor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teclas de atalho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 preferências. Ele é um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software livre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 de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código aberto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apesar do download oficial estar sob uma licença proprietária.</a:t>
            </a:r>
            <a:endParaRPr b="0" i="0" sz="1050" u="none" cap="none" strike="noStrike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g11874f742ee_2_1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70325" y="2779350"/>
            <a:ext cx="257175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g11874f742ee_2_13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11874f742ee_2_132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11874f742ee_2_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11874f742ee_2_1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11874f742ee_2_1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11874f742ee_2_132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5.1 Instalação Visual Studio Code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467" name="Google Shape;467;g11874f742ee_2_132"/>
          <p:cNvSpPr txBox="1"/>
          <p:nvPr/>
        </p:nvSpPr>
        <p:spPr>
          <a:xfrm>
            <a:off x="563375" y="782500"/>
            <a:ext cx="6864900" cy="3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Windows: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3A3A3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Passo 1:</a:t>
            </a:r>
            <a:r>
              <a:rPr b="0" i="0" lang="pt-BR" sz="1300" u="none" cap="none" strike="noStrike">
                <a:solidFill>
                  <a:srgbClr val="3A3A3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Baixe o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13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Visual Studio Code</a:t>
            </a:r>
            <a:r>
              <a:rPr b="0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para a versão Windows;</a:t>
            </a:r>
            <a:endParaRPr b="0" i="0" sz="1300" u="none" cap="none" strike="noStrike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Passo 2:</a:t>
            </a:r>
            <a:r>
              <a:rPr b="0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Instale o arquivo baixado.</a:t>
            </a:r>
            <a:endParaRPr b="0" i="0" sz="1300" u="none" cap="none" strike="noStrike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Linux:</a:t>
            </a:r>
            <a:endParaRPr b="1" i="0" sz="1300" u="none" cap="none" strike="noStrike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2021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3A3A3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Passo 1:</a:t>
            </a:r>
            <a:r>
              <a:rPr b="0" i="0" lang="pt-BR" sz="1300" u="none" cap="none" strike="noStrike">
                <a:solidFill>
                  <a:srgbClr val="3A3A3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 Abra um terminal;</a:t>
            </a:r>
            <a:endParaRPr b="0" i="0" sz="1300" u="none" cap="none" strike="noStrike">
              <a:solidFill>
                <a:srgbClr val="3A3A3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3A3A3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Passo 2:</a:t>
            </a:r>
            <a:r>
              <a:rPr b="0" i="0" lang="pt-BR" sz="1300" u="none" cap="none" strike="noStrike">
                <a:solidFill>
                  <a:srgbClr val="3A3A3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Instale o programa, usando esse comando:</a:t>
            </a:r>
            <a:endParaRPr b="0" i="0" sz="1300" u="none" cap="none" strike="noStrike">
              <a:solidFill>
                <a:srgbClr val="3A3A3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905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3A3A3A"/>
                </a:solidFill>
                <a:latin typeface="Montserrat"/>
                <a:ea typeface="Montserrat"/>
                <a:cs typeface="Montserrat"/>
                <a:sym typeface="Montserrat"/>
              </a:rPr>
              <a:t>sudo snap install code --classic</a:t>
            </a:r>
            <a:endParaRPr b="1" i="0" sz="1300" u="none" cap="none" strike="noStrike">
              <a:solidFill>
                <a:srgbClr val="3A3A3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3A3A3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g11d5ea1932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11d5ea19320_0_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11d5ea19320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11d5ea19320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11d5ea19320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11d5ea19320_0_0"/>
          <p:cNvSpPr txBox="1"/>
          <p:nvPr/>
        </p:nvSpPr>
        <p:spPr>
          <a:xfrm>
            <a:off x="607500" y="1617125"/>
            <a:ext cx="792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pt-BR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Algoritmos</a:t>
            </a:r>
            <a:endParaRPr b="1" sz="3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g11dc20995b6_0_655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11dc20995b6_0_6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11dc20995b6_0_6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11dc20995b6_0_655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11dc20995b6_0_6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11dc20995b6_0_655"/>
          <p:cNvSpPr txBox="1"/>
          <p:nvPr/>
        </p:nvSpPr>
        <p:spPr>
          <a:xfrm>
            <a:off x="873353" y="709805"/>
            <a:ext cx="7397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0" lang="pt-BR" sz="2800" u="none" cap="none" strike="noStrike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Algoritmos</a:t>
            </a:r>
            <a:endParaRPr b="1" i="0" sz="3300" u="none" cap="none" strike="noStrike">
              <a:solidFill>
                <a:srgbClr val="008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11dc20995b6_0_655"/>
          <p:cNvSpPr txBox="1"/>
          <p:nvPr/>
        </p:nvSpPr>
        <p:spPr>
          <a:xfrm>
            <a:off x="873353" y="1461910"/>
            <a:ext cx="739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Sequência </a:t>
            </a:r>
            <a:r>
              <a:rPr b="1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finita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 comandos/instruções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Tem um começo, um meio e um final (um objetivo)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1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Exemplo (novamente):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Receita de bolo</a:t>
            </a:r>
            <a:b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b="0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Os ingredientes são início da receita, o início do algoritmo;</a:t>
            </a:r>
            <a:br>
              <a:rPr b="0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O modo de preparo é o “meio”, ou seja, o processamento;</a:t>
            </a:r>
            <a:br>
              <a:rPr b="0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 O bolo é o resultado, o objetivo alcançado, o fim do algo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g11dc20995b6_0_665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11dc20995b6_0_6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11dc20995b6_0_6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11dc20995b6_0_665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11dc20995b6_0_6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1dc20995b6_0_665"/>
          <p:cNvSpPr txBox="1"/>
          <p:nvPr/>
        </p:nvSpPr>
        <p:spPr>
          <a:xfrm>
            <a:off x="873353" y="709805"/>
            <a:ext cx="7397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0" lang="pt-BR" sz="2800" u="none" cap="none" strike="noStrike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Algoritmos – Receita de bolo</a:t>
            </a:r>
            <a:endParaRPr b="1" i="0" sz="3300" u="none" cap="none" strike="noStrike">
              <a:solidFill>
                <a:srgbClr val="008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11dc20995b6_0_665"/>
          <p:cNvSpPr txBox="1"/>
          <p:nvPr/>
        </p:nvSpPr>
        <p:spPr>
          <a:xfrm>
            <a:off x="873353" y="1461910"/>
            <a:ext cx="7397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Supondo que os ingredientes já foram comprados e estão separados: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Adiciona os ingredientes em um recipiente;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Misturar os ingredientes até ficarem homogêneos;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Se, ao fim do processo, os ingredientes ainda não estiverem homogêneos, devemos misturá-los novamente;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 estiverem bem misturados e homogêneos, poderemos levar ao forno;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0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Após assar, retiraremos e o bolo estará pronto.</a:t>
            </a:r>
            <a:endParaRPr/>
          </a:p>
          <a:p>
            <a:pPr indent="-1524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Vamos ver agora esse processo de forma mais ilustrativa!!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dc20995b6_0_675"/>
          <p:cNvSpPr txBox="1"/>
          <p:nvPr/>
        </p:nvSpPr>
        <p:spPr>
          <a:xfrm>
            <a:off x="873353" y="709805"/>
            <a:ext cx="7397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0" lang="pt-BR" sz="2800" u="none" cap="none" strike="noStrike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Algoritmos – Fluxograma</a:t>
            </a:r>
            <a:endParaRPr b="1" i="0" sz="3300" u="none" cap="none" strike="noStrike">
              <a:solidFill>
                <a:srgbClr val="008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Google Shape;505;g11dc20995b6_0_675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11dc20995b6_0_6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11dc20995b6_0_6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g11dc20995b6_0_675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11dc20995b6_0_6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g11dc20995b6_0_675"/>
          <p:cNvSpPr txBox="1"/>
          <p:nvPr/>
        </p:nvSpPr>
        <p:spPr>
          <a:xfrm>
            <a:off x="873353" y="1442569"/>
            <a:ext cx="5347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Forma ilustrativa de representar um algoritmo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Fácil visualização de todos os passos do processo</a:t>
            </a:r>
            <a:endParaRPr/>
          </a:p>
          <a:p>
            <a:pPr indent="-2095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1" name="Google Shape;511;g11dc20995b6_0_6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71852" y="643683"/>
            <a:ext cx="1510147" cy="424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dc20995b6_0_686"/>
          <p:cNvSpPr txBox="1"/>
          <p:nvPr/>
        </p:nvSpPr>
        <p:spPr>
          <a:xfrm>
            <a:off x="873353" y="709805"/>
            <a:ext cx="7397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0" lang="pt-BR" sz="2800" u="none" cap="none" strike="noStrike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Algoritmos – Pseudocódigo</a:t>
            </a:r>
            <a:endParaRPr b="1" i="0" sz="3300" u="none" cap="none" strike="noStrike">
              <a:solidFill>
                <a:srgbClr val="008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g11dc20995b6_0_686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11dc20995b6_0_6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11dc20995b6_0_6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11dc20995b6_0_686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11dc20995b6_0_6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11dc20995b6_0_686"/>
          <p:cNvSpPr txBox="1"/>
          <p:nvPr/>
        </p:nvSpPr>
        <p:spPr>
          <a:xfrm>
            <a:off x="873353" y="1442569"/>
            <a:ext cx="725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Existe outra maneira de representar o algoritmo com textos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Formato mais técnico</a:t>
            </a:r>
            <a:endParaRPr/>
          </a:p>
          <a:p>
            <a:pPr indent="-2095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Interface gráfica do usuário, Texto, Aplicativo, Email&#10;&#10;Descrição gerada automaticamente" id="523" name="Google Shape;523;g11dc20995b6_0_6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1308" y="2321489"/>
            <a:ext cx="6821996" cy="2229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1dc20995b6_0_6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9" name="Google Shape;529;g11dc20995b6_0_697"/>
          <p:cNvSpPr txBox="1"/>
          <p:nvPr/>
        </p:nvSpPr>
        <p:spPr>
          <a:xfrm>
            <a:off x="6900" y="2382950"/>
            <a:ext cx="44418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0" name="Google Shape;530;g11dc20995b6_0_6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g11dc20995b6_0_6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9088" y="1904400"/>
            <a:ext cx="2465499" cy="13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11dc20995b6_0_6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11dc20995b6_0_697"/>
          <p:cNvSpPr txBox="1"/>
          <p:nvPr/>
        </p:nvSpPr>
        <p:spPr>
          <a:xfrm>
            <a:off x="1614313" y="1742089"/>
            <a:ext cx="5915400" cy="1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0" lang="pt-BR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Variáveis e Operações</a:t>
            </a:r>
            <a:endParaRPr b="1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g11dc20995b6_0_70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g11dc20995b6_0_70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g11dc20995b6_0_7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g11dc20995b6_0_7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11dc20995b6_0_7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11dc20995b6_0_706"/>
          <p:cNvSpPr txBox="1"/>
          <p:nvPr>
            <p:ph idx="1" type="body"/>
          </p:nvPr>
        </p:nvSpPr>
        <p:spPr>
          <a:xfrm>
            <a:off x="205449" y="86988"/>
            <a:ext cx="7397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Variáveis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544" name="Google Shape;544;g11dc20995b6_0_706"/>
          <p:cNvSpPr txBox="1"/>
          <p:nvPr/>
        </p:nvSpPr>
        <p:spPr>
          <a:xfrm>
            <a:off x="205449" y="1161428"/>
            <a:ext cx="73974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b="0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Elementos básicos na programação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b="0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Espaço na memória do computador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b="0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Exemplo na matemática: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 = 3x + 2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b="0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 definirmos, por exemplo, que x = 3, o valor de y será 11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b="0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 é uma variável e y também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g11dc20995b6_0_71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g11dc20995b6_0_71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11dc20995b6_0_7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11dc20995b6_0_7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11dc20995b6_0_7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11dc20995b6_0_716"/>
          <p:cNvSpPr txBox="1"/>
          <p:nvPr>
            <p:ph idx="1" type="body"/>
          </p:nvPr>
        </p:nvSpPr>
        <p:spPr>
          <a:xfrm>
            <a:off x="205449" y="86988"/>
            <a:ext cx="7397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Variáveis - Tipos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555" name="Google Shape;555;g11dc20995b6_0_716"/>
          <p:cNvSpPr txBox="1"/>
          <p:nvPr/>
        </p:nvSpPr>
        <p:spPr>
          <a:xfrm>
            <a:off x="205449" y="1161428"/>
            <a:ext cx="73974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b="0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Simples/primitivas e compostas/complexas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b="0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Sintaxe: normas e padrões para criação do código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b="0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Tipos simples (informação única):</a:t>
            </a:r>
            <a:endParaRPr/>
          </a:p>
          <a:p>
            <a:pPr indent="-285750" lvl="0" marL="720725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Textos: string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720725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Numéricos: int, decimal, float, etc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720725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Binário: boolean (verdadeiro ou falso)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b="0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Compostas (vários elementos): array, lista, etc</a:t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g11dc20995b6_0_200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11dc20995b6_0_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11dc20995b6_0_2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11dc20995b6_0_200"/>
          <p:cNvPicPr preferRelativeResize="0"/>
          <p:nvPr/>
        </p:nvPicPr>
        <p:blipFill rotWithShape="1">
          <a:blip r:embed="rId6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11dc20995b6_0_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11dc20995b6_0_200"/>
          <p:cNvSpPr txBox="1"/>
          <p:nvPr/>
        </p:nvSpPr>
        <p:spPr>
          <a:xfrm>
            <a:off x="873353" y="709805"/>
            <a:ext cx="7397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0" lang="pt-BR" sz="2800" u="none" cap="none" strike="noStrike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O que é programação?</a:t>
            </a:r>
            <a:endParaRPr b="1" i="0" sz="3300" u="none" cap="none" strike="noStrike">
              <a:solidFill>
                <a:srgbClr val="008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11dc20995b6_0_200"/>
          <p:cNvSpPr txBox="1"/>
          <p:nvPr/>
        </p:nvSpPr>
        <p:spPr>
          <a:xfrm>
            <a:off x="873353" y="1461910"/>
            <a:ext cx="7397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Uma forma de comunicação com o computador;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Comunicação feita através de um “idioma”;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Sequência de comandos define o que o computador vai fazer;</a:t>
            </a:r>
            <a:endParaRPr/>
          </a:p>
        </p:txBody>
      </p:sp>
      <p:pic>
        <p:nvPicPr>
          <p:cNvPr id="248" name="Google Shape;248;g11dc20995b6_0_2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36253" y="3048063"/>
            <a:ext cx="2715588" cy="1717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g11dc20995b6_0_72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11dc20995b6_0_72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11dc20995b6_0_7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g11dc20995b6_0_7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g11dc20995b6_0_7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11dc20995b6_0_726"/>
          <p:cNvSpPr txBox="1"/>
          <p:nvPr>
            <p:ph idx="1" type="body"/>
          </p:nvPr>
        </p:nvSpPr>
        <p:spPr>
          <a:xfrm>
            <a:off x="205449" y="86988"/>
            <a:ext cx="7397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Variáveis – Fluxograma</a:t>
            </a:r>
            <a:endParaRPr b="1" sz="3300">
              <a:solidFill>
                <a:srgbClr val="0086FF"/>
              </a:solidFill>
            </a:endParaRPr>
          </a:p>
        </p:txBody>
      </p:sp>
      <p:pic>
        <p:nvPicPr>
          <p:cNvPr descr="Tela preta com letras brancas&#10;&#10;Descrição gerada automaticamente" id="566" name="Google Shape;566;g11dc20995b6_0_7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45659" y="963778"/>
            <a:ext cx="1252682" cy="3758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g11dc20995b6_0_73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g11dc20995b6_0_73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g11dc20995b6_0_7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11dc20995b6_0_7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11dc20995b6_0_7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11dc20995b6_0_736"/>
          <p:cNvSpPr txBox="1"/>
          <p:nvPr>
            <p:ph idx="1" type="body"/>
          </p:nvPr>
        </p:nvSpPr>
        <p:spPr>
          <a:xfrm>
            <a:off x="205449" y="86988"/>
            <a:ext cx="7397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Variáveis – Pseudocódigo</a:t>
            </a:r>
            <a:endParaRPr b="1" sz="3300">
              <a:solidFill>
                <a:srgbClr val="0086FF"/>
              </a:solidFill>
            </a:endParaRPr>
          </a:p>
        </p:txBody>
      </p:sp>
      <p:pic>
        <p:nvPicPr>
          <p:cNvPr descr="Texto, Carta&#10;&#10;Descrição gerada automaticamente" id="577" name="Google Shape;577;g11dc20995b6_0_7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1353" y="1066586"/>
            <a:ext cx="2715004" cy="168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g11dc20995b6_0_74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11dc20995b6_0_74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11dc20995b6_0_7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g11dc20995b6_0_7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g11dc20995b6_0_7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g11dc20995b6_0_746"/>
          <p:cNvSpPr txBox="1"/>
          <p:nvPr>
            <p:ph idx="1" type="body"/>
          </p:nvPr>
        </p:nvSpPr>
        <p:spPr>
          <a:xfrm>
            <a:off x="205449" y="86988"/>
            <a:ext cx="7397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Operações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588" name="Google Shape;588;g11dc20995b6_0_746"/>
          <p:cNvSpPr txBox="1"/>
          <p:nvPr/>
        </p:nvSpPr>
        <p:spPr>
          <a:xfrm>
            <a:off x="205449" y="1161428"/>
            <a:ext cx="73974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b="0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Matemática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b="1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Aritméticas</a:t>
            </a:r>
            <a:r>
              <a:rPr b="0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– adição, subtração, multiplicação e divisão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b="1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Incremento e decremento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b="1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Atribuição</a:t>
            </a:r>
            <a:r>
              <a:rPr b="0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– atribuições de adição, subtração, multiplicação e divisão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b="1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Comparação</a:t>
            </a:r>
            <a:r>
              <a:rPr b="0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- igualdade estrita, não igualdade </a:t>
            </a:r>
            <a:br>
              <a:rPr b="0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estrita, maior que, menor que, etc</a:t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g11dc20995b6_0_75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11dc20995b6_0_75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g11dc20995b6_0_7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g11dc20995b6_0_7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g11dc20995b6_0_7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g11dc20995b6_0_756"/>
          <p:cNvSpPr txBox="1"/>
          <p:nvPr>
            <p:ph idx="1" type="body"/>
          </p:nvPr>
        </p:nvSpPr>
        <p:spPr>
          <a:xfrm>
            <a:off x="205449" y="86988"/>
            <a:ext cx="7397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Operações Aritméticas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599" name="Google Shape;599;g11dc20995b6_0_756"/>
          <p:cNvSpPr txBox="1"/>
          <p:nvPr/>
        </p:nvSpPr>
        <p:spPr>
          <a:xfrm>
            <a:off x="205449" y="1161428"/>
            <a:ext cx="73974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Operações de aritmética básica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Adição: 1 + 1 = 2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Subtração: 1 – 1 = 0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Multiplicação: 2 * 2 = 4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Divisão: 2 / 2 = 1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g11dc20995b6_0_76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g11dc20995b6_0_76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g11dc20995b6_0_7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11dc20995b6_0_7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11dc20995b6_0_7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11dc20995b6_0_766"/>
          <p:cNvSpPr txBox="1"/>
          <p:nvPr>
            <p:ph idx="1" type="body"/>
          </p:nvPr>
        </p:nvSpPr>
        <p:spPr>
          <a:xfrm>
            <a:off x="205449" y="86988"/>
            <a:ext cx="7584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Operações – Incremento e decremento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610" name="Google Shape;610;g11dc20995b6_0_766"/>
          <p:cNvSpPr txBox="1"/>
          <p:nvPr/>
        </p:nvSpPr>
        <p:spPr>
          <a:xfrm>
            <a:off x="205449" y="1161428"/>
            <a:ext cx="73974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b="1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Incremento</a:t>
            </a:r>
            <a:br>
              <a:rPr b="0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let num = 6;</a:t>
            </a:r>
            <a:br>
              <a:rPr b="0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num++; // Desta forma a variável num passará a ter o valor 7</a:t>
            </a:r>
            <a:endParaRPr/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b="1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Decremento</a:t>
            </a:r>
            <a:br>
              <a:rPr b="0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let num = 6;</a:t>
            </a:r>
            <a:br>
              <a:rPr b="0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num--; // Desta forma a variável num passará a ter o valor 5</a:t>
            </a:r>
            <a:endParaRPr b="0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g11dc20995b6_0_77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11dc20995b6_0_77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g11dc20995b6_0_7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g11dc20995b6_0_7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g11dc20995b6_0_7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11dc20995b6_0_776"/>
          <p:cNvSpPr txBox="1"/>
          <p:nvPr>
            <p:ph idx="1" type="body"/>
          </p:nvPr>
        </p:nvSpPr>
        <p:spPr>
          <a:xfrm>
            <a:off x="205449" y="86988"/>
            <a:ext cx="7584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Operações – Atribuição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621" name="Google Shape;621;g11dc20995b6_0_776"/>
          <p:cNvSpPr txBox="1"/>
          <p:nvPr/>
        </p:nvSpPr>
        <p:spPr>
          <a:xfrm>
            <a:off x="205449" y="1161428"/>
            <a:ext cx="739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b="0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Cuidado para não confundir com operações aritméticas!!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b="0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Supondo que estamos criando a variável num = 5:</a:t>
            </a:r>
            <a:endParaRPr/>
          </a:p>
          <a:p>
            <a:pPr indent="-285750" lvl="8" marL="62706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Char char="o"/>
            </a:pPr>
            <a:r>
              <a:rPr b="0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Adição: num += 4 // Resultado será 9</a:t>
            </a:r>
            <a:endParaRPr/>
          </a:p>
          <a:p>
            <a:pPr indent="-285750" lvl="8" marL="62706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Char char="o"/>
            </a:pPr>
            <a:r>
              <a:rPr b="0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Subtração: num -= 2 // Resultado será 3</a:t>
            </a:r>
            <a:endParaRPr/>
          </a:p>
          <a:p>
            <a:pPr indent="-285750" lvl="8" marL="62706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Char char="o"/>
            </a:pPr>
            <a:r>
              <a:rPr b="0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Multiplicação: num *= 2 // Resultado será 10</a:t>
            </a:r>
            <a:endParaRPr/>
          </a:p>
          <a:p>
            <a:pPr indent="-285750" lvl="8" marL="62706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ourier New"/>
              <a:buChar char="o"/>
            </a:pPr>
            <a:r>
              <a:rPr b="0" i="0" lang="pt-BR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Divisão: num /= 5 // Resultado será 1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g11dc20995b6_0_78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g11dc20995b6_0_78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g11dc20995b6_0_7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g11dc20995b6_0_7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11dc20995b6_0_7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g11dc20995b6_0_786"/>
          <p:cNvSpPr txBox="1"/>
          <p:nvPr>
            <p:ph idx="1" type="body"/>
          </p:nvPr>
        </p:nvSpPr>
        <p:spPr>
          <a:xfrm>
            <a:off x="205449" y="86988"/>
            <a:ext cx="7584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Operações – Comparação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632" name="Google Shape;632;g11dc20995b6_0_786"/>
          <p:cNvSpPr txBox="1"/>
          <p:nvPr/>
        </p:nvSpPr>
        <p:spPr>
          <a:xfrm>
            <a:off x="205449" y="1161428"/>
            <a:ext cx="73974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Resultado sempre será um valor boolean (verdadeiro ou falso)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Igualdade: ===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Não igualdade: !==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Maior que: &gt;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Maior ou igual a: &gt;=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Menor que: &lt;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Menor ou igual a: &lt;=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g11dc20995b6_0_79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11dc20995b6_0_79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g11dc20995b6_0_7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g11dc20995b6_0_7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g11dc20995b6_0_7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g11dc20995b6_0_796"/>
          <p:cNvSpPr txBox="1"/>
          <p:nvPr>
            <p:ph idx="1" type="body"/>
          </p:nvPr>
        </p:nvSpPr>
        <p:spPr>
          <a:xfrm>
            <a:off x="205449" y="86988"/>
            <a:ext cx="7584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Operações – Comparação </a:t>
            </a:r>
            <a:r>
              <a:rPr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(exemplos)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643" name="Google Shape;643;g11dc20995b6_0_796"/>
          <p:cNvSpPr txBox="1"/>
          <p:nvPr/>
        </p:nvSpPr>
        <p:spPr>
          <a:xfrm>
            <a:off x="205449" y="1161428"/>
            <a:ext cx="73974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Resultado sempre será um valor boolean (verdadeiro ou falso)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Igualdade: 1 === 1 // Resultado será true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Não igualdade: 1 !== 1 // Resultado será false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Maior que: 1 &gt; 1 // Resultado será false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Maior ou igual a: 1 &gt;= 1 // Resultado será true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Menor que: 1 &lt; 1 // Resultado será false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Menor ou igual a: 1 &lt;= 1 // Resultado será true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g11874f742ee_2_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11874f742ee_2_22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g11874f742ee_2_2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g11874f742ee_2_2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g11874f742ee_2_2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g11874f742ee_2_226"/>
          <p:cNvSpPr txBox="1"/>
          <p:nvPr/>
        </p:nvSpPr>
        <p:spPr>
          <a:xfrm>
            <a:off x="607500" y="1617125"/>
            <a:ext cx="792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pt-BR" sz="3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8. Decisões </a:t>
            </a:r>
            <a:endParaRPr b="1" i="0" sz="3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g11a943f6db6_0_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g11a943f6db6_0_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g11a943f6db6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g11a943f6db6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g11a943f6db6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11a943f6db6_0_0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8. Decisões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664" name="Google Shape;664;g11a943f6db6_0_0"/>
          <p:cNvSpPr txBox="1"/>
          <p:nvPr/>
        </p:nvSpPr>
        <p:spPr>
          <a:xfrm>
            <a:off x="552925" y="1053750"/>
            <a:ext cx="68649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Decisões - </a:t>
            </a: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lógica de decisão é usada para decidir algum fluxo do algoritmo baseado em alguma condição estabelecida.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19050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A3A3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3A3A3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65" name="Google Shape;665;g11a943f6db6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22171" y="1973671"/>
            <a:ext cx="3790800" cy="284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g11dc20995b6_0_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11dc20995b6_0_211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1803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11dc20995b6_0_2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11dc20995b6_0_2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11dc20995b6_0_2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11dc20995b6_0_211"/>
          <p:cNvSpPr txBox="1"/>
          <p:nvPr/>
        </p:nvSpPr>
        <p:spPr>
          <a:xfrm>
            <a:off x="1614313" y="1499694"/>
            <a:ext cx="59154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Analogia com o corpo humano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i="0" lang="pt-BR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Mascar chiclete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g11874f742ee_2_18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g11874f742ee_2_18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g11874f742ee_2_1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g11874f742ee_2_1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g11874f742ee_2_1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g11874f742ee_2_186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8. Decisões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676" name="Google Shape;676;g11874f742ee_2_186"/>
          <p:cNvSpPr txBox="1"/>
          <p:nvPr/>
        </p:nvSpPr>
        <p:spPr>
          <a:xfrm>
            <a:off x="552925" y="1053750"/>
            <a:ext cx="6864900" cy="29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8.1 O que é estrutura de decisão if-else?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19050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3535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As </a:t>
            </a:r>
            <a:r>
              <a:rPr b="1" i="0" lang="pt-BR" sz="1300" u="none" cap="none" strike="noStrike">
                <a:solidFill>
                  <a:srgbClr val="3535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estruturas de decisão</a:t>
            </a:r>
            <a:r>
              <a:rPr b="0" i="0" lang="pt-BR" sz="1300" u="none" cap="none" strike="noStrike">
                <a:solidFill>
                  <a:srgbClr val="3535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(também conhecidas como </a:t>
            </a:r>
            <a:r>
              <a:rPr b="1" i="0" lang="pt-BR" sz="1300" u="none" cap="none" strike="noStrike">
                <a:solidFill>
                  <a:srgbClr val="3535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Estruturas</a:t>
            </a:r>
            <a:r>
              <a:rPr b="0" i="0" lang="pt-BR" sz="1300" u="none" cap="none" strike="noStrike">
                <a:solidFill>
                  <a:srgbClr val="3535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1300" u="none" cap="none" strike="noStrike">
                <a:solidFill>
                  <a:srgbClr val="3535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Condicionais </a:t>
            </a:r>
            <a:r>
              <a:rPr b="0" i="0" lang="pt-BR" sz="1300" u="none" cap="none" strike="noStrike">
                <a:solidFill>
                  <a:srgbClr val="3535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="1" i="0" lang="pt-BR" sz="1300" u="none" cap="none" strike="noStrike">
                <a:solidFill>
                  <a:srgbClr val="3535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estrutura SE-ENTÃO-SENÃO</a:t>
            </a:r>
            <a:r>
              <a:rPr b="0" i="0" lang="pt-BR" sz="1300" u="none" cap="none" strike="noStrike">
                <a:solidFill>
                  <a:srgbClr val="3535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) exigem que o programador especifique uma ou mais </a:t>
            </a:r>
            <a:r>
              <a:rPr b="1" i="0" lang="pt-BR" sz="1300" u="none" cap="none" strike="noStrike">
                <a:solidFill>
                  <a:srgbClr val="3535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condição</a:t>
            </a:r>
            <a:r>
              <a:rPr b="0" i="0" lang="pt-BR" sz="1300" u="none" cap="none" strike="noStrike">
                <a:solidFill>
                  <a:srgbClr val="3535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 ser </a:t>
            </a:r>
            <a:r>
              <a:rPr b="1" i="0" lang="pt-BR" sz="1300" u="none" cap="none" strike="noStrike">
                <a:solidFill>
                  <a:srgbClr val="3535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testada</a:t>
            </a:r>
            <a:r>
              <a:rPr b="0" i="0" lang="pt-BR" sz="1300" u="none" cap="none" strike="noStrike">
                <a:solidFill>
                  <a:srgbClr val="3535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pelo </a:t>
            </a:r>
            <a:r>
              <a:rPr b="1" i="0" lang="pt-BR" sz="1300" u="none" cap="none" strike="noStrike">
                <a:solidFill>
                  <a:srgbClr val="3535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r>
              <a:rPr b="0" i="0" lang="pt-BR" sz="1300" u="none" cap="none" strike="noStrike">
                <a:solidFill>
                  <a:srgbClr val="3535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juntamente com uma </a:t>
            </a:r>
            <a:r>
              <a:rPr b="1" i="0" lang="pt-BR" sz="1300" u="none" cap="none" strike="noStrike">
                <a:solidFill>
                  <a:srgbClr val="3535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instrução</a:t>
            </a:r>
            <a:r>
              <a:rPr b="0" i="0" lang="pt-BR" sz="1300" u="none" cap="none" strike="noStrike">
                <a:solidFill>
                  <a:srgbClr val="3535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(ou conjunto) a ser </a:t>
            </a:r>
            <a:r>
              <a:rPr b="1" i="0" lang="pt-BR" sz="1300" u="none" cap="none" strike="noStrike">
                <a:solidFill>
                  <a:srgbClr val="3535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executada</a:t>
            </a:r>
            <a:r>
              <a:rPr b="0" i="0" lang="pt-BR" sz="1300" u="none" cap="none" strike="noStrike">
                <a:solidFill>
                  <a:srgbClr val="3535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se o resultado do teste for </a:t>
            </a:r>
            <a:r>
              <a:rPr b="1" i="0" lang="pt-BR" sz="1300" u="none" cap="none" strike="noStrike">
                <a:solidFill>
                  <a:srgbClr val="3535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verdadeiro</a:t>
            </a:r>
            <a:r>
              <a:rPr b="0" i="0" lang="pt-BR" sz="1300" u="none" cap="none" strike="noStrike">
                <a:solidFill>
                  <a:srgbClr val="3535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e, opcionalmente, outra instrução ou conjunto de instruções caso o </a:t>
            </a:r>
            <a:r>
              <a:rPr b="1" i="0" lang="pt-BR" sz="1300" u="none" cap="none" strike="noStrike">
                <a:solidFill>
                  <a:srgbClr val="3535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resultado</a:t>
            </a:r>
            <a:r>
              <a:rPr b="0" i="0" lang="pt-BR" sz="1300" u="none" cap="none" strike="noStrike">
                <a:solidFill>
                  <a:srgbClr val="3535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b="1" i="0" lang="pt-BR" sz="1300" u="none" cap="none" strike="noStrike">
                <a:solidFill>
                  <a:srgbClr val="3535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teste seja falso</a:t>
            </a:r>
            <a:r>
              <a:rPr b="0" i="0" lang="pt-BR" sz="1300" u="none" cap="none" strike="noStrike">
                <a:solidFill>
                  <a:srgbClr val="35353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400" u="none" cap="none" strike="noStrike">
              <a:solidFill>
                <a:srgbClr val="3A3A3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3A3A3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g11874f742ee_2_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g11874f742ee_2_175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11874f742ee_2_1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g11874f742ee_2_1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g11874f742ee_2_1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g11874f742ee_2_175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8. Decisões</a:t>
            </a:r>
            <a:endParaRPr b="1" sz="3300">
              <a:solidFill>
                <a:srgbClr val="0086FF"/>
              </a:solidFill>
            </a:endParaRPr>
          </a:p>
        </p:txBody>
      </p:sp>
      <p:pic>
        <p:nvPicPr>
          <p:cNvPr id="687" name="Google Shape;687;g11874f742ee_2_1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31126" y="696000"/>
            <a:ext cx="4854275" cy="439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g1205d4e011d_0_1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g1205d4e011d_0_1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g1205d4e011d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g1205d4e011d_0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g1205d4e011d_0_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g1205d4e011d_0_1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8. Decisões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698" name="Google Shape;698;g1205d4e011d_0_1"/>
          <p:cNvSpPr txBox="1"/>
          <p:nvPr/>
        </p:nvSpPr>
        <p:spPr>
          <a:xfrm>
            <a:off x="563375" y="782500"/>
            <a:ext cx="6864900" cy="3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marR="1905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8.2 Pseudocódigo: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ALGORITMO </a:t>
            </a:r>
            <a:r>
              <a:rPr lang="pt-B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“maioridade”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pt-B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idade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INICIO</a:t>
            </a:r>
            <a:endParaRPr b="1" sz="1500">
              <a:solidFill>
                <a:srgbClr val="A64D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LEIA </a:t>
            </a:r>
            <a:r>
              <a:rPr lang="pt-BR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idade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SE</a:t>
            </a:r>
            <a:r>
              <a:rPr lang="pt-BR" sz="1500">
                <a:latin typeface="Courier New"/>
                <a:ea typeface="Courier New"/>
                <a:cs typeface="Courier New"/>
                <a:sym typeface="Courier New"/>
              </a:rPr>
              <a:t> (idade &gt; 18)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ESCREVA</a:t>
            </a:r>
            <a:r>
              <a:rPr lang="pt-BR" sz="1500">
                <a:latin typeface="Courier New"/>
                <a:ea typeface="Courier New"/>
                <a:cs typeface="Courier New"/>
                <a:sym typeface="Courier New"/>
              </a:rPr>
              <a:t>(“Maior de idade!”)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ENTÃO SE</a:t>
            </a:r>
            <a:r>
              <a:rPr lang="pt-BR" sz="1500">
                <a:latin typeface="Courier New"/>
                <a:ea typeface="Courier New"/>
                <a:cs typeface="Courier New"/>
                <a:sym typeface="Courier New"/>
              </a:rPr>
              <a:t>(idade == 18){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Courier New"/>
                <a:ea typeface="Courier New"/>
                <a:cs typeface="Courier New"/>
                <a:sym typeface="Courier New"/>
              </a:rPr>
              <a:t>   	</a:t>
            </a:r>
            <a:r>
              <a:rPr b="1" lang="pt-BR" sz="15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ESCREVA</a:t>
            </a:r>
            <a:r>
              <a:rPr lang="pt-BR" sz="1500">
                <a:latin typeface="Courier New"/>
                <a:ea typeface="Courier New"/>
                <a:cs typeface="Courier New"/>
                <a:sym typeface="Courier New"/>
              </a:rPr>
              <a:t>(“Tem 18 anos !”)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SENÃO</a:t>
            </a:r>
            <a:endParaRPr b="1" sz="1500">
              <a:solidFill>
                <a:srgbClr val="A64D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15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ESCREVA</a:t>
            </a:r>
            <a:r>
              <a:rPr lang="pt-BR" sz="1500">
                <a:latin typeface="Courier New"/>
                <a:ea typeface="Courier New"/>
                <a:cs typeface="Courier New"/>
                <a:sym typeface="Courier New"/>
              </a:rPr>
              <a:t>(“Menor de Idade!”)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64D79"/>
                </a:solidFill>
              </a:rPr>
              <a:t>FIM</a:t>
            </a:r>
            <a:endParaRPr b="1">
              <a:solidFill>
                <a:srgbClr val="A64D79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g1205d4e011d_0_5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g1205d4e011d_0_5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g1205d4e011d_0_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g1205d4e011d_0_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g1205d4e011d_0_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g1205d4e011d_0_56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8. Decisões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709" name="Google Shape;709;g1205d4e011d_0_56"/>
          <p:cNvSpPr txBox="1"/>
          <p:nvPr/>
        </p:nvSpPr>
        <p:spPr>
          <a:xfrm>
            <a:off x="551675" y="764675"/>
            <a:ext cx="6864900" cy="4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Montserrat"/>
                <a:ea typeface="Montserrat"/>
                <a:cs typeface="Montserrat"/>
                <a:sym typeface="Montserrat"/>
              </a:rPr>
              <a:t>8.2 Estrutura switch-case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Switch/case é uma estrutura de condição que define o código a ser executado com base em uma comparação de valores.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Pseudocódigo: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ALGORITMO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 “borda_de_pizza”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 menu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INICIO</a:t>
            </a:r>
            <a:endParaRPr b="1">
              <a:solidFill>
                <a:srgbClr val="A64D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LEIA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 menu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ESCOLHA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menu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CASO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ESCREVA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(“pizza com borda de queijo”);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CASO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ESCREVA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(“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pizza com borda de catupiry”)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b="1" lang="pt-BR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PADRÃO</a:t>
            </a:r>
            <a:r>
              <a:rPr lang="pt-BR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	</a:t>
            </a: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ESCREVA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(“pizza sem borda”);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FIM-ESCOLHA</a:t>
            </a:r>
            <a:endParaRPr b="1">
              <a:solidFill>
                <a:srgbClr val="A64D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FIM</a:t>
            </a:r>
            <a:endParaRPr b="1">
              <a:solidFill>
                <a:srgbClr val="A64D7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gf3a9303436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gf3a9303436_0_2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gf3a9303436_0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gf3a9303436_0_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gf3a9303436_0_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gf3a9303436_0_20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8. Decisões</a:t>
            </a:r>
            <a:endParaRPr b="1" sz="3300">
              <a:solidFill>
                <a:srgbClr val="0086FF"/>
              </a:solidFill>
            </a:endParaRPr>
          </a:p>
        </p:txBody>
      </p:sp>
      <p:pic>
        <p:nvPicPr>
          <p:cNvPr id="720" name="Google Shape;720;gf3a9303436_0_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63677" y="702000"/>
            <a:ext cx="5411875" cy="422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g11874f742ee_2_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g11874f742ee_2_235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g11874f742ee_2_2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g11874f742ee_2_2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11874f742ee_2_2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g11874f742ee_2_235"/>
          <p:cNvSpPr txBox="1"/>
          <p:nvPr/>
        </p:nvSpPr>
        <p:spPr>
          <a:xfrm>
            <a:off x="607500" y="1617125"/>
            <a:ext cx="792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pt-BR" sz="3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9. Repetições </a:t>
            </a:r>
            <a:endParaRPr b="1" i="0" sz="3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g11874f742ee_2_207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g11874f742ee_2_20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g11874f742ee_2_2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g11874f742ee_2_2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g11874f742ee_2_2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g11874f742ee_2_207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9. Repetições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741" name="Google Shape;741;g11874f742ee_2_207"/>
          <p:cNvSpPr txBox="1"/>
          <p:nvPr/>
        </p:nvSpPr>
        <p:spPr>
          <a:xfrm>
            <a:off x="563375" y="782500"/>
            <a:ext cx="68649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9.1 O que é estrutura de repetição?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Dentro da lógica de programação é uma estrutura que permite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executar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mais de uma vez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 mesmo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comando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ou conjunto de comandos, de acordo com uma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condição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ou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 um contador.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São utilizadas, por exemplo, para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repetir ações 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semelhantes que são executadas para todos os elementos de uma lista de dados, ou simplesmente para repetir um mesmo processamento até que a 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condição seja satisfeita</a:t>
            </a:r>
            <a:r>
              <a:rPr b="0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1300" u="none" cap="none" strike="noStrike">
              <a:solidFill>
                <a:srgbClr val="3A3A3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Tipos de repetição:</a:t>
            </a:r>
            <a:r>
              <a:rPr b="0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While, Do While, For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g118b0889ae9_0_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g118b0889ae9_0_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g118b0889ae9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g118b0889ae9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g118b0889ae9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g118b0889ae9_0_0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9. Repetições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752" name="Google Shape;752;g118b0889ae9_0_0"/>
          <p:cNvSpPr txBox="1"/>
          <p:nvPr/>
        </p:nvSpPr>
        <p:spPr>
          <a:xfrm>
            <a:off x="563375" y="782500"/>
            <a:ext cx="68649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9.2 While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 laço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while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(na tradução literal para a língua portuguesa “enquanto”) determina que enquanto uma determinada condição for válida, o bloco de código será executado. O laço </a:t>
            </a:r>
            <a:r>
              <a:rPr b="0" i="1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while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testa a condição antes de executar o código, assim sendo, caso a condição seja inválida no primeiro teste o bloco nem é executado.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3" name="Google Shape;753;g118b0889ae9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18325" y="2097075"/>
            <a:ext cx="4064412" cy="28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g1205d4e011d_0_11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g1205d4e011d_0_112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g1205d4e011d_0_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g1205d4e011d_0_1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g1205d4e011d_0_1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g1205d4e011d_0_112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9. Repetições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4" name="Google Shape;764;g1205d4e011d_0_112"/>
          <p:cNvSpPr txBox="1"/>
          <p:nvPr/>
        </p:nvSpPr>
        <p:spPr>
          <a:xfrm>
            <a:off x="513050" y="778500"/>
            <a:ext cx="68649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Montserrat"/>
                <a:ea typeface="Montserrat"/>
                <a:cs typeface="Montserrat"/>
                <a:sym typeface="Montserrat"/>
              </a:rPr>
              <a:t>9.2 While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Pseudocodigo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ALGORITMO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“exemplo_enquanto”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incremento, resultado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INICIO</a:t>
            </a:r>
            <a:endParaRPr b="1">
              <a:solidFill>
                <a:srgbClr val="A64D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incremento = 2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resultado = 0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ENQUANTO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(resultado &lt; 10)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resultado = 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resultado + incremento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FIM-ENQUANTO</a:t>
            </a:r>
            <a:endParaRPr b="1">
              <a:solidFill>
                <a:srgbClr val="A64D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ESCREVA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(resultado)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FIM</a:t>
            </a:r>
            <a:endParaRPr b="1">
              <a:solidFill>
                <a:srgbClr val="A64D7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g118b0889ae9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0950" y="2087775"/>
            <a:ext cx="2782950" cy="301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g118b0889ae9_0_44"/>
          <p:cNvPicPr preferRelativeResize="0"/>
          <p:nvPr/>
        </p:nvPicPr>
        <p:blipFill rotWithShape="1">
          <a:blip r:embed="rId4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g118b0889ae9_0_44"/>
          <p:cNvPicPr preferRelativeResize="0"/>
          <p:nvPr/>
        </p:nvPicPr>
        <p:blipFill rotWithShape="1">
          <a:blip r:embed="rId5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g118b0889ae9_0_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g118b0889ae9_0_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g118b0889ae9_0_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g118b0889ae9_0_44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9. Repetições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776" name="Google Shape;776;g118b0889ae9_0_44"/>
          <p:cNvSpPr txBox="1"/>
          <p:nvPr/>
        </p:nvSpPr>
        <p:spPr>
          <a:xfrm>
            <a:off x="563375" y="782500"/>
            <a:ext cx="686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9.3 Do While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 laço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do… while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(na tradução literal para a língua portuguesa “faça… enquanto”), assim como o laço </a:t>
            </a:r>
            <a:r>
              <a:rPr b="0" i="1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while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determina que enquanto uma determinada condição for válida o bloco de código será executado. Entretanto, </a:t>
            </a:r>
            <a:r>
              <a:rPr b="0" i="1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do… while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testa a condição após executar o código, assim sendo, mesmo que a condição seja considerada inválida no primeiro teste o bloco será executado pelo menos uma vez.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11dc20995b6_0_220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11dc20995b6_0_2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11dc20995b6_0_2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11dc20995b6_0_220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1dc20995b6_0_2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11dc20995b6_0_220"/>
          <p:cNvSpPr txBox="1"/>
          <p:nvPr/>
        </p:nvSpPr>
        <p:spPr>
          <a:xfrm>
            <a:off x="873353" y="709805"/>
            <a:ext cx="7397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0" lang="pt-BR" sz="2800" u="none" cap="none" strike="noStrike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Ser humano – Mascar chiclete</a:t>
            </a:r>
            <a:endParaRPr b="1" i="0" sz="3300" u="none" cap="none" strike="noStrike">
              <a:solidFill>
                <a:srgbClr val="008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11dc20995b6_0_220"/>
          <p:cNvSpPr txBox="1"/>
          <p:nvPr/>
        </p:nvSpPr>
        <p:spPr>
          <a:xfrm>
            <a:off x="873353" y="1461910"/>
            <a:ext cx="73974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Pegar o chiclete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Remover a embalagem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Levar o chiclete até a boca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Jogar o papel no lixo</a:t>
            </a:r>
            <a:endParaRPr/>
          </a:p>
        </p:txBody>
      </p:sp>
      <p:pic>
        <p:nvPicPr>
          <p:cNvPr id="270" name="Google Shape;270;g11dc20995b6_0_2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36253" y="3048063"/>
            <a:ext cx="2715588" cy="1717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g1205d4e011d_0_167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g1205d4e011d_0_16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g1205d4e011d_0_1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g1205d4e011d_0_1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g1205d4e011d_0_1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g1205d4e011d_0_167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9. Repetições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7" name="Google Shape;787;g1205d4e011d_0_167"/>
          <p:cNvSpPr txBox="1"/>
          <p:nvPr/>
        </p:nvSpPr>
        <p:spPr>
          <a:xfrm>
            <a:off x="513050" y="778500"/>
            <a:ext cx="68649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9.3 Do While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Pseudocodigo: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ALGORITMO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“exemplo_do_while”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incremento, resultado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INICIO</a:t>
            </a:r>
            <a:endParaRPr b="1">
              <a:solidFill>
                <a:srgbClr val="A64D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incremento = 2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resultado = 0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FAÇA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resultado = resultado + incremento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ENQUANTO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(resultado &lt; 10)</a:t>
            </a:r>
            <a:endParaRPr>
              <a:solidFill>
                <a:srgbClr val="A64D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ESCREVA</a:t>
            </a:r>
            <a:r>
              <a:rPr lang="pt-B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(resultado)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FIM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g118b0889ae9_0_31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g118b0889ae9_0_31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g118b0889ae9_0_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g118b0889ae9_0_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g118b0889ae9_0_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g118b0889ae9_0_31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9. Repetições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798" name="Google Shape;798;g118b0889ae9_0_31"/>
          <p:cNvSpPr txBox="1"/>
          <p:nvPr/>
        </p:nvSpPr>
        <p:spPr>
          <a:xfrm>
            <a:off x="563375" y="782500"/>
            <a:ext cx="6864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9.</a:t>
            </a:r>
            <a:r>
              <a:rPr b="1" lang="pt-BR" sz="1300"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i="0" lang="pt-BR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For</a:t>
            </a:r>
            <a:endParaRPr b="1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 comando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for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(na tradução literal para a língua portuguesa “para”) permite que uma variável contadora seja testada e incrementada a cada iteração, sendo essas informações definidas na chamada do comando. O comando </a:t>
            </a:r>
            <a:r>
              <a:rPr b="0" i="1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for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recebe como entrada uma variável contadora, a condição e o valor de incremento.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9" name="Google Shape;799;g118b0889ae9_0_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97425" y="2248400"/>
            <a:ext cx="3835708" cy="25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g1205d4e011d_0_27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g1205d4e011d_0_27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g1205d4e011d_0_2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g1205d4e011d_0_2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g1205d4e011d_0_2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g1205d4e011d_0_278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9. Repetições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g1205d4e011d_0_278"/>
          <p:cNvSpPr txBox="1"/>
          <p:nvPr/>
        </p:nvSpPr>
        <p:spPr>
          <a:xfrm>
            <a:off x="513050" y="778500"/>
            <a:ext cx="68649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Montserrat"/>
                <a:ea typeface="Montserrat"/>
                <a:cs typeface="Montserrat"/>
                <a:sym typeface="Montserrat"/>
              </a:rPr>
              <a:t>9.4 For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Pseudocodigo: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ALGORITMO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“contando_ate_10”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 i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INICIO</a:t>
            </a:r>
            <a:endParaRPr b="1">
              <a:solidFill>
                <a:srgbClr val="A64D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PARA</a:t>
            </a:r>
            <a:r>
              <a:rPr lang="pt-BR">
                <a:solidFill>
                  <a:srgbClr val="353535"/>
                </a:solidFill>
                <a:latin typeface="Courier New"/>
                <a:ea typeface="Courier New"/>
                <a:cs typeface="Courier New"/>
                <a:sym typeface="Courier New"/>
              </a:rPr>
              <a:t> (i = 1; </a:t>
            </a: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ATÉ</a:t>
            </a:r>
            <a:r>
              <a:rPr lang="pt-BR">
                <a:solidFill>
                  <a:srgbClr val="353535"/>
                </a:solidFill>
                <a:latin typeface="Courier New"/>
                <a:ea typeface="Courier New"/>
                <a:cs typeface="Courier New"/>
                <a:sym typeface="Courier New"/>
              </a:rPr>
              <a:t> i &lt;= 10; </a:t>
            </a: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PASSO</a:t>
            </a:r>
            <a:r>
              <a:rPr lang="pt-BR">
                <a:solidFill>
                  <a:srgbClr val="353535"/>
                </a:solidFill>
                <a:latin typeface="Courier New"/>
                <a:ea typeface="Courier New"/>
                <a:cs typeface="Courier New"/>
                <a:sym typeface="Courier New"/>
              </a:rPr>
              <a:t> 1)</a:t>
            </a:r>
            <a:endParaRPr>
              <a:solidFill>
                <a:srgbClr val="3535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ESCREVA</a:t>
            </a:r>
            <a:r>
              <a:rPr lang="pt-BR">
                <a:solidFill>
                  <a:srgbClr val="353535"/>
                </a:solidFill>
                <a:latin typeface="Courier New"/>
                <a:ea typeface="Courier New"/>
                <a:cs typeface="Courier New"/>
                <a:sym typeface="Courier New"/>
              </a:rPr>
              <a:t>(i)</a:t>
            </a:r>
            <a:endParaRPr>
              <a:solidFill>
                <a:srgbClr val="3535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FIM-PARA</a:t>
            </a:r>
            <a:endParaRPr b="1">
              <a:solidFill>
                <a:srgbClr val="A64D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FIM</a:t>
            </a:r>
            <a:endParaRPr b="1">
              <a:solidFill>
                <a:srgbClr val="A64D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16" name="Google Shape;816;p8"/>
          <p:cNvSpPr txBox="1"/>
          <p:nvPr/>
        </p:nvSpPr>
        <p:spPr>
          <a:xfrm>
            <a:off x="6900" y="2382950"/>
            <a:ext cx="44418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7" name="Google Shape;817;p8"/>
          <p:cNvSpPr/>
          <p:nvPr/>
        </p:nvSpPr>
        <p:spPr>
          <a:xfrm>
            <a:off x="0" y="0"/>
            <a:ext cx="9144000" cy="505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8"/>
          <p:cNvSpPr txBox="1"/>
          <p:nvPr>
            <p:ph idx="4294967295" type="ctrTitle"/>
          </p:nvPr>
        </p:nvSpPr>
        <p:spPr>
          <a:xfrm>
            <a:off x="269500" y="3463775"/>
            <a:ext cx="49743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4800" u="none" cap="none" strike="noStrike">
                <a:solidFill>
                  <a:srgbClr val="0F89FF"/>
                </a:solidFill>
                <a:latin typeface="Montserrat"/>
                <a:ea typeface="Montserrat"/>
                <a:cs typeface="Montserrat"/>
                <a:sym typeface="Montserrat"/>
              </a:rPr>
              <a:t>Perguntas?</a:t>
            </a:r>
            <a:endParaRPr b="1" i="0" sz="4800" u="none" cap="none" strike="noStrike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9" name="Google Shape;81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6800" y="0"/>
            <a:ext cx="6187200" cy="36219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g-azul.png" id="824" name="Google Shape;8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825" name="Google Shape;82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8874" y="1804925"/>
            <a:ext cx="4617500" cy="1362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ors.png" id="826" name="Google Shape;82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76825"/>
            <a:ext cx="9144000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9"/>
          <p:cNvSpPr txBox="1"/>
          <p:nvPr>
            <p:ph idx="4294967295" type="ctrTitle"/>
          </p:nvPr>
        </p:nvSpPr>
        <p:spPr>
          <a:xfrm>
            <a:off x="3916900" y="3504372"/>
            <a:ext cx="7199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#VemSerFeliz</a:t>
            </a:r>
            <a:endParaRPr b="1" i="0" sz="4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11dc20995b6_0_231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11dc20995b6_0_231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11dc20995b6_0_2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11dc20995b6_0_2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11dc20995b6_0_2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11dc20995b6_0_231"/>
          <p:cNvSpPr txBox="1"/>
          <p:nvPr>
            <p:ph idx="1" type="body"/>
          </p:nvPr>
        </p:nvSpPr>
        <p:spPr>
          <a:xfrm>
            <a:off x="205449" y="86988"/>
            <a:ext cx="7397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#spoiler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281" name="Google Shape;281;g11dc20995b6_0_231"/>
          <p:cNvSpPr txBox="1"/>
          <p:nvPr/>
        </p:nvSpPr>
        <p:spPr>
          <a:xfrm>
            <a:off x="205449" y="1161428"/>
            <a:ext cx="73974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Você se comunica com os computadores através de uma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Linguagem de Programação</a:t>
            </a:r>
            <a:br>
              <a:rPr b="1" i="0" lang="pt-BR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(idioma)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Guardem este nome para as próximas aulas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g11dc20995b6_0_241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11dc20995b6_0_2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11dc20995b6_0_2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11dc20995b6_0_241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11dc20995b6_0_2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11dc20995b6_0_241"/>
          <p:cNvSpPr txBox="1"/>
          <p:nvPr/>
        </p:nvSpPr>
        <p:spPr>
          <a:xfrm>
            <a:off x="873353" y="709805"/>
            <a:ext cx="7397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0" lang="pt-BR" sz="2800" u="none" cap="none" strike="noStrike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Lógica de Programação</a:t>
            </a:r>
            <a:endParaRPr b="1" i="0" sz="3300" u="none" cap="none" strike="noStrike">
              <a:solidFill>
                <a:srgbClr val="008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11dc20995b6_0_241"/>
          <p:cNvSpPr txBox="1"/>
          <p:nvPr/>
        </p:nvSpPr>
        <p:spPr>
          <a:xfrm>
            <a:off x="873353" y="1461910"/>
            <a:ext cx="73974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envio de informações/comandos para o computador deve ser feito de forma lógica;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Sequência de comandos de forma que o computador execute alguma ação corretamente;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1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Exemplo 1: </a:t>
            </a: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Como ligar o carro (virar a chave) sem antes ter a colocado no contato?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1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Exemplo 2:</a:t>
            </a: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Receita de bolo</a:t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3" name="Google Shape;293;g11dc20995b6_0_2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42909" y="3676927"/>
            <a:ext cx="1705650" cy="1269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dc20995b6_0_2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99" name="Google Shape;299;g11dc20995b6_0_252"/>
          <p:cNvSpPr txBox="1"/>
          <p:nvPr/>
        </p:nvSpPr>
        <p:spPr>
          <a:xfrm>
            <a:off x="6900" y="2382950"/>
            <a:ext cx="44418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0" name="Google Shape;300;g11dc20995b6_0_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11dc20995b6_0_2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9088" y="1904400"/>
            <a:ext cx="2465499" cy="13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11dc20995b6_0_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11dc20995b6_0_252"/>
          <p:cNvSpPr txBox="1"/>
          <p:nvPr/>
        </p:nvSpPr>
        <p:spPr>
          <a:xfrm>
            <a:off x="2012502" y="1742089"/>
            <a:ext cx="5118900" cy="1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0" lang="pt-BR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Mercado de Trabalho</a:t>
            </a:r>
            <a:endParaRPr b="1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11dc20995b6_0_261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11dc20995b6_0_261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11dc20995b6_0_2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11dc20995b6_0_2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11dc20995b6_0_2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11dc20995b6_0_261"/>
          <p:cNvSpPr txBox="1"/>
          <p:nvPr>
            <p:ph idx="1" type="body"/>
          </p:nvPr>
        </p:nvSpPr>
        <p:spPr>
          <a:xfrm>
            <a:off x="205449" y="86988"/>
            <a:ext cx="7397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Como está o mercado?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314" name="Google Shape;314;g11dc20995b6_0_261"/>
          <p:cNvSpPr txBox="1"/>
          <p:nvPr/>
        </p:nvSpPr>
        <p:spPr>
          <a:xfrm>
            <a:off x="205449" y="1161428"/>
            <a:ext cx="73974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Superaquecido</a:t>
            </a:r>
            <a:r>
              <a:rPr b="0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b="0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Muitas oportunidades disponíveis (mais do que profissionais disponíveis);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b="0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Salários cada vez melhores;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b="0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Mercado altamente competitivo;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</a:pPr>
            <a:r>
              <a:rPr b="0" i="0" lang="pt-BR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Profissionais cada vez mais preparados;</a:t>
            </a:r>
            <a:endParaRPr/>
          </a:p>
        </p:txBody>
      </p:sp>
      <p:pic>
        <p:nvPicPr>
          <p:cNvPr id="315" name="Google Shape;315;g11dc20995b6_0_2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35553" y="3747793"/>
            <a:ext cx="1154606" cy="1308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